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4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9300FB-F3E4-2E66-41E0-D4DBFBD545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C0FCC73-76AF-CBD2-2203-689678B60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43C8435-3E3C-6682-FAC8-67E4D0CE2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4969-BB37-4912-961A-63E3C309435A}" type="datetimeFigureOut">
              <a:rPr lang="zh-CN" altLang="en-US" smtClean="0"/>
              <a:t>2025/2/5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589D61F-DB51-0DF5-44CC-4F35FCF44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D63DA99-84C7-011B-AD1C-5034008C0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97EE-8A85-439F-A431-884EA27BCD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7930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AAB37A-B7AC-4009-5B37-5383D8973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09C6B15-F215-1F35-85F1-DC21BEF2B9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07D2A11-C84D-0437-A091-6955382AB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4969-BB37-4912-961A-63E3C309435A}" type="datetimeFigureOut">
              <a:rPr lang="zh-CN" altLang="en-US" smtClean="0"/>
              <a:t>2025/2/5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970576E-0147-B5D2-6C35-C8138B31C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FF6DA5E-7E00-D409-9888-A69FA82C0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97EE-8A85-439F-A431-884EA27BCD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9356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8BC365D-C2B7-9255-4B9B-1D9F6ACB0A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07CF60B-A5D0-4A0E-1A8D-14AA63DA73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D09A715-E6FA-D673-7271-DC716C524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4969-BB37-4912-961A-63E3C309435A}" type="datetimeFigureOut">
              <a:rPr lang="zh-CN" altLang="en-US" smtClean="0"/>
              <a:t>2025/2/5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C73A4D6-0A97-5D52-C161-51F7217AD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BFE6D16-9946-2989-BA9D-033B8E8A6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97EE-8A85-439F-A431-884EA27BCD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9273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スライド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0645" cy="6858000"/>
          </a:xfrm>
          <a:prstGeom prst="rect">
            <a:avLst/>
          </a:prstGeom>
        </p:spPr>
      </p:pic>
      <p:sp>
        <p:nvSpPr>
          <p:cNvPr id="5" name="テキスト プレースホルダー 4"/>
          <p:cNvSpPr>
            <a:spLocks noGrp="1"/>
          </p:cNvSpPr>
          <p:nvPr>
            <p:ph type="body" sz="quarter" idx="10" hasCustomPrompt="1"/>
          </p:nvPr>
        </p:nvSpPr>
        <p:spPr>
          <a:xfrm>
            <a:off x="535517" y="1075244"/>
            <a:ext cx="11038416" cy="900000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kumimoji="1" lang="ja-JP" altLang="en-US" dirty="0"/>
              <a:t>短い文章を記載する場合のサンプルレイアウトです。短い文章を記載する場合のサンプルレイアウトです。短い文章を記載する場合のサンプルレイアウトです。</a:t>
            </a:r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11"/>
          </p:nvPr>
        </p:nvSpPr>
        <p:spPr>
          <a:xfrm>
            <a:off x="535517" y="2073420"/>
            <a:ext cx="11038416" cy="414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9" name="タイトル 1"/>
          <p:cNvSpPr>
            <a:spLocks noGrp="1"/>
          </p:cNvSpPr>
          <p:nvPr>
            <p:ph type="title" hasCustomPrompt="1"/>
          </p:nvPr>
        </p:nvSpPr>
        <p:spPr>
          <a:xfrm>
            <a:off x="534972" y="256906"/>
            <a:ext cx="9648000" cy="540000"/>
          </a:xfrm>
          <a:prstGeom prst="rect">
            <a:avLst/>
          </a:prstGeom>
        </p:spPr>
        <p:txBody>
          <a:bodyPr wrap="none" lIns="36000" tIns="36000" rIns="36000" bIns="36000" anchor="ctr" anchorCtr="0"/>
          <a:lstStyle>
            <a:lvl1pPr algn="l">
              <a:defRPr sz="3000" spc="-150"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ここにタイトルが入ります</a:t>
            </a:r>
          </a:p>
        </p:txBody>
      </p:sp>
    </p:spTree>
    <p:extLst>
      <p:ext uri="{BB962C8B-B14F-4D97-AF65-F5344CB8AC3E}">
        <p14:creationId xmlns:p14="http://schemas.microsoft.com/office/powerpoint/2010/main" val="4212166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6E6D1D-1C07-3E24-5C8D-6D8F7495F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2AB0FB1-FF62-960F-5F7A-8C4101117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55D6C32-6528-D4FC-9DE4-B4E4FA035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4969-BB37-4912-961A-63E3C309435A}" type="datetimeFigureOut">
              <a:rPr lang="zh-CN" altLang="en-US" smtClean="0"/>
              <a:t>2025/2/5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495B669-B7CA-956C-F559-7D33A0A3E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D33360B-2D90-07D0-7F9B-9FB8327B8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97EE-8A85-439F-A431-884EA27BCD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147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D88CFD-7453-2B04-E728-3297050E0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0E46F4E-EEE2-95E8-B985-683351381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6B88D0C-4D43-B250-2FB8-8D3F55FB0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4969-BB37-4912-961A-63E3C309435A}" type="datetimeFigureOut">
              <a:rPr lang="zh-CN" altLang="en-US" smtClean="0"/>
              <a:t>2025/2/5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156C7F6-7008-BA30-D81F-64DD2ED03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82C9F55-7C29-58BA-326D-CD24DD1E2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97EE-8A85-439F-A431-884EA27BCD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9328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4C744C-D30F-6C7B-EEB7-203D8E8B7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C1CE20-3E64-A163-FD3E-4237D969D3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2903914-35F9-F433-B79D-F5E6DDBD0A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BF30B33-7835-B00B-B256-047AE0E65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4969-BB37-4912-961A-63E3C309435A}" type="datetimeFigureOut">
              <a:rPr lang="zh-CN" altLang="en-US" smtClean="0"/>
              <a:t>2025/2/5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E250FE1-253B-C4BF-7A0D-8FCA71750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A1B67B3-BC63-7247-698A-A1E3C2871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97EE-8A85-439F-A431-884EA27BCD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815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FE65A6-078D-0030-FBB3-657948CCE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92B2D99-44DF-3BE7-133C-702500A443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6A652E6-2BF0-427A-74D2-6C70900572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F231ACA-BEBF-D749-F7A9-C037E5B4D0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3084B92-91ED-AEC2-2581-8FE789C2C7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DB5A048-1E91-8DD4-FCC2-0E4A4F457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4969-BB37-4912-961A-63E3C309435A}" type="datetimeFigureOut">
              <a:rPr lang="zh-CN" altLang="en-US" smtClean="0"/>
              <a:t>2025/2/5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D729850-C5D6-57DC-D740-28AEDDFD1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80CABC6-4F97-4087-2C50-CEDF171FE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97EE-8A85-439F-A431-884EA27BCD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185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A35120-5483-0687-89B4-46A60DB8A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4AD6AB9-95CE-DB2C-037F-DB51AC247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4969-BB37-4912-961A-63E3C309435A}" type="datetimeFigureOut">
              <a:rPr lang="zh-CN" altLang="en-US" smtClean="0"/>
              <a:t>2025/2/5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2B95EDB-AACD-8DC1-CB47-12282655A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B98F9AC-F77B-E377-AC03-7CD04B44C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97EE-8A85-439F-A431-884EA27BCD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565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0AF3340-7A17-EB61-DAFA-A048D7A5B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4969-BB37-4912-961A-63E3C309435A}" type="datetimeFigureOut">
              <a:rPr lang="zh-CN" altLang="en-US" smtClean="0"/>
              <a:t>2025/2/5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3399A53-01A8-1F7B-D660-0729186A5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57CBF52-91CB-6FEB-4C76-E85FBDDF6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97EE-8A85-439F-A431-884EA27BCD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526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550152-1A12-1CCB-492A-D9441B7DC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0154A4D-7D68-0DDB-467E-8F113C294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C8B809E-FCC8-5E7B-289F-2D48AA712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9D05BAA-1C08-42C2-DE94-F94F48032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4969-BB37-4912-961A-63E3C309435A}" type="datetimeFigureOut">
              <a:rPr lang="zh-CN" altLang="en-US" smtClean="0"/>
              <a:t>2025/2/5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59F26A1-5F96-2FBD-953A-BE6154BF1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B7F415C-EB6D-6210-5139-133793077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97EE-8A85-439F-A431-884EA27BCD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4570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223C66-9CC3-B189-7744-E1332A616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668C163-53AD-0DA7-ACAB-D50ED531A3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0AC36C0-5B5E-FFE5-3DC8-81EA7B5C92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038D1A7-456E-9F6C-35DD-46FED05A7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4969-BB37-4912-961A-63E3C309435A}" type="datetimeFigureOut">
              <a:rPr lang="zh-CN" altLang="en-US" smtClean="0"/>
              <a:t>2025/2/5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F6992BC-FC43-B5AF-A4AC-FB219C48D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477FC8E-2752-E0D9-5D01-D85D41D4C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97EE-8A85-439F-A431-884EA27BCD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7922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59C5D45-2F64-F492-4B36-175C96FF7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BAF3710-C063-AED9-E30E-CD3DD7FFD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8B3751-43A2-8E79-21D6-DA9569F1AD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F64969-BB37-4912-961A-63E3C309435A}" type="datetimeFigureOut">
              <a:rPr lang="zh-CN" altLang="en-US" smtClean="0"/>
              <a:t>2025/2/5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A01CC2C-5466-9962-08E9-9F97B26B95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BB8E74A-5508-7B33-DAF1-326DC641CD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E697EE-8A85-439F-A431-884EA27BCD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2278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FB6C16-6756-0671-47BA-41BF8D3BDF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B509AE-880D-7599-96D5-5CBEB43D7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850" y="208439"/>
            <a:ext cx="7236000" cy="540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kumimoji="1"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产品概念提案 案例</a:t>
            </a:r>
            <a:r>
              <a:rPr kumimoji="1" lang="ja-JP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「</a:t>
            </a:r>
            <a:r>
              <a:rPr kumimoji="1"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三重可可口感，分享惊喜，气氛满格</a:t>
            </a:r>
            <a:r>
              <a:rPr kumimoji="1" lang="ja-JP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」</a:t>
            </a: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A3D886F9-90F8-378D-BEAC-19E43E24E754}"/>
              </a:ext>
            </a:extLst>
          </p:cNvPr>
          <p:cNvSpPr/>
          <p:nvPr/>
        </p:nvSpPr>
        <p:spPr>
          <a:xfrm>
            <a:off x="7062180" y="3340898"/>
            <a:ext cx="483095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独特的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IDEA</a:t>
            </a:r>
          </a:p>
          <a:p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它是什么（类别定义），它有什么新颖性或独特性？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b="1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Benefit+RTB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Reason to Believe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Benefit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：通过该产品可以获得哪些好处？ 便利和功效等“功能性上的益处”，满足感等“情感益处”？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RTB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支撑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Benefit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的可靠依据是什么？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ja-JP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EDCC0E48-06B9-813B-860A-DCE723611FF8}"/>
              </a:ext>
            </a:extLst>
          </p:cNvPr>
          <p:cNvSpPr/>
          <p:nvPr/>
        </p:nvSpPr>
        <p:spPr>
          <a:xfrm>
            <a:off x="7150515" y="6293852"/>
            <a:ext cx="36475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其他因素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（价格、规格等）</a:t>
            </a:r>
            <a:endParaRPr lang="ja-JP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5405875B-27E0-2B22-B7A0-7E3995D19192}"/>
              </a:ext>
            </a:extLst>
          </p:cNvPr>
          <p:cNvSpPr/>
          <p:nvPr/>
        </p:nvSpPr>
        <p:spPr>
          <a:xfrm>
            <a:off x="7077891" y="3036902"/>
            <a:ext cx="23042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ja-JP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商品名</a:t>
            </a: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A0E3C2B0-B4B4-591E-CA7A-540E274178BC}"/>
              </a:ext>
            </a:extLst>
          </p:cNvPr>
          <p:cNvSpPr/>
          <p:nvPr/>
        </p:nvSpPr>
        <p:spPr>
          <a:xfrm>
            <a:off x="7150515" y="5367489"/>
            <a:ext cx="28083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zh-CN" altLang="en-US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设计描述</a:t>
            </a:r>
            <a:endParaRPr lang="ja-JP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A3BF3EC4-B51B-6063-D6DE-CA8945572AF0}"/>
              </a:ext>
            </a:extLst>
          </p:cNvPr>
          <p:cNvSpPr/>
          <p:nvPr/>
        </p:nvSpPr>
        <p:spPr>
          <a:xfrm>
            <a:off x="6993395" y="937207"/>
            <a:ext cx="42428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altLang="ja-JP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ACB</a:t>
            </a: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Accepted Consumer Belief</a:t>
            </a: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1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400" u="sng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一句话，让你不由自主地点头。</a:t>
            </a:r>
            <a:endParaRPr lang="en-US" altLang="zh-CN" sz="1400" u="sng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依据信息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事实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–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提出与目标的价值观和生活方式相关的问题，使他们想要通过产品来解决这些问题。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情感诉求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–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基于目标消人群的价值观和洞察力，对理想生活和状态的同理心，以及对产品渴望的情感提醒。</a:t>
            </a:r>
            <a:endParaRPr lang="ja-JP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42922BF0-C9F1-D65E-5B7B-E0F0D92048F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34525"/>
          <a:stretch/>
        </p:blipFill>
        <p:spPr>
          <a:xfrm>
            <a:off x="3906695" y="3856544"/>
            <a:ext cx="1803990" cy="2696282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246B63C4-D7F8-72AF-5A53-DD00DE5270E7}"/>
              </a:ext>
            </a:extLst>
          </p:cNvPr>
          <p:cNvSpPr txBox="1"/>
          <p:nvPr/>
        </p:nvSpPr>
        <p:spPr>
          <a:xfrm>
            <a:off x="320511" y="1025813"/>
            <a:ext cx="56909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/>
              <a:t>工作久了</a:t>
            </a:r>
            <a:r>
              <a:rPr lang="en-US" altLang="zh-CN" sz="1400" dirty="0"/>
              <a:t>,</a:t>
            </a:r>
            <a:r>
              <a:rPr lang="zh-CN" altLang="en-US" sz="1400" dirty="0"/>
              <a:t>大家气氛低落的时候</a:t>
            </a:r>
            <a:r>
              <a:rPr lang="en-US" altLang="zh-CN" sz="1400" dirty="0"/>
              <a:t>,</a:t>
            </a:r>
            <a:r>
              <a:rPr lang="zh-CN" altLang="en-US" sz="1400" dirty="0"/>
              <a:t>我喜欢边分享浓郁的巧克力</a:t>
            </a:r>
            <a:r>
              <a:rPr lang="zh-CN" altLang="en-US" sz="1400" dirty="0">
                <a:effectLst/>
              </a:rPr>
              <a:t>边聊天活跃气氛</a:t>
            </a:r>
            <a:r>
              <a:rPr lang="en-US" altLang="zh-CN" sz="1400" dirty="0">
                <a:effectLst/>
              </a:rPr>
              <a:t>,</a:t>
            </a:r>
            <a:r>
              <a:rPr lang="zh-CN" altLang="en-US" sz="1400" dirty="0">
                <a:solidFill>
                  <a:srgbClr val="FF0000"/>
                </a:solidFill>
                <a:effectLst/>
              </a:rPr>
              <a:t>但难免觉得口感单调和罪恶</a:t>
            </a:r>
            <a:r>
              <a:rPr lang="en-US" altLang="zh-CN" sz="1400" dirty="0">
                <a:effectLst/>
              </a:rPr>
              <a:t>,</a:t>
            </a:r>
            <a:r>
              <a:rPr lang="zh-CN" altLang="en-US" sz="1400" dirty="0">
                <a:effectLst/>
              </a:rPr>
              <a:t>如果有可以帮助活跃气氛又不罪恶的产品就好了。</a:t>
            </a:r>
            <a:endParaRPr lang="zh-CN" altLang="en-US" sz="1400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1D740650-7D6B-1746-E62A-B6EAB00C1FDB}"/>
              </a:ext>
            </a:extLst>
          </p:cNvPr>
          <p:cNvSpPr txBox="1"/>
          <p:nvPr/>
        </p:nvSpPr>
        <p:spPr>
          <a:xfrm>
            <a:off x="320511" y="1924573"/>
            <a:ext cx="516588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effectLst/>
              </a:rPr>
              <a:t>百奇推出全新</a:t>
            </a:r>
            <a:r>
              <a:rPr lang="zh-CN" altLang="en-US" sz="1400" u="sng" dirty="0">
                <a:effectLst/>
              </a:rPr>
              <a:t>高可可百奇</a:t>
            </a:r>
            <a:r>
              <a:rPr lang="en-US" altLang="zh-CN" sz="1400" dirty="0">
                <a:effectLst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rgbClr val="FF0000"/>
                </a:solidFill>
              </a:rPr>
              <a:t>特有三重</a:t>
            </a:r>
            <a:r>
              <a:rPr lang="en-US" altLang="zh-CN" sz="1400" dirty="0">
                <a:solidFill>
                  <a:srgbClr val="FF0000"/>
                </a:solidFill>
              </a:rPr>
              <a:t>"</a:t>
            </a:r>
            <a:r>
              <a:rPr lang="zh-CN" altLang="en-US" sz="1400" dirty="0">
                <a:solidFill>
                  <a:srgbClr val="FF0000"/>
                </a:solidFill>
              </a:rPr>
              <a:t>可可口感</a:t>
            </a:r>
            <a:r>
              <a:rPr lang="en-US" altLang="zh-CN" sz="1400" dirty="0">
                <a:solidFill>
                  <a:srgbClr val="FF0000"/>
                </a:solidFill>
              </a:rPr>
              <a:t>"</a:t>
            </a:r>
            <a:r>
              <a:rPr lang="en-US" altLang="zh-CN" sz="1400" dirty="0"/>
              <a:t>,</a:t>
            </a:r>
            <a:r>
              <a:rPr lang="zh-CN" altLang="en-US" sz="1400" dirty="0"/>
              <a:t>浓郁醇厚的巧克力涂层上点缀着口感独特的可可豆碎</a:t>
            </a:r>
            <a:r>
              <a:rPr lang="en-US" altLang="zh-CN" sz="1400" dirty="0"/>
              <a:t>,</a:t>
            </a:r>
            <a:r>
              <a:rPr lang="zh-CN" altLang="en-US" sz="1400" dirty="0"/>
              <a:t>包裹着加入进口可可粉的全麦饼干棒。一口下去</a:t>
            </a:r>
            <a:r>
              <a:rPr lang="en-US" altLang="zh-CN" sz="1400" dirty="0"/>
              <a:t>,</a:t>
            </a:r>
            <a:r>
              <a:rPr lang="zh-CN" altLang="en-US" sz="1400" dirty="0"/>
              <a:t>巧克力的浓醇绵密在口中四溢</a:t>
            </a:r>
            <a:r>
              <a:rPr lang="en-US" altLang="zh-CN" sz="1400" dirty="0"/>
              <a:t>,</a:t>
            </a:r>
            <a:r>
              <a:rPr lang="zh-CN" altLang="en-US" sz="1400" dirty="0"/>
              <a:t>可可豆碎的富有嚼劲</a:t>
            </a:r>
            <a:r>
              <a:rPr lang="en-US" altLang="zh-CN" sz="1400" dirty="0"/>
              <a:t>,</a:t>
            </a:r>
            <a:r>
              <a:rPr lang="zh-CN" altLang="en-US" sz="1400" dirty="0"/>
              <a:t>饼干棒的香浓酥脆</a:t>
            </a:r>
            <a:r>
              <a:rPr lang="en-US" altLang="zh-CN" sz="1400" dirty="0"/>
              <a:t>,</a:t>
            </a:r>
            <a:r>
              <a:rPr lang="zh-CN" altLang="en-US" sz="1400" dirty="0"/>
              <a:t>带来独特可可三重奏的惊喜体验</a:t>
            </a:r>
            <a:endParaRPr lang="en-US" altLang="zh-CN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rgbClr val="FF0000"/>
                </a:solidFill>
              </a:rPr>
              <a:t>可可含量高达</a:t>
            </a:r>
            <a:r>
              <a:rPr lang="en-US" altLang="zh-CN" sz="1400" dirty="0">
                <a:solidFill>
                  <a:srgbClr val="FF0000"/>
                </a:solidFill>
              </a:rPr>
              <a:t>60%,</a:t>
            </a:r>
            <a:r>
              <a:rPr lang="zh-CN" altLang="en-US" sz="1400" dirty="0">
                <a:solidFill>
                  <a:srgbClr val="FF0000"/>
                </a:solidFill>
              </a:rPr>
              <a:t>含有可可多酚</a:t>
            </a:r>
            <a:r>
              <a:rPr lang="en-US" altLang="zh-CN" sz="1400" dirty="0">
                <a:solidFill>
                  <a:srgbClr val="FF0000"/>
                </a:solidFill>
              </a:rPr>
              <a:t>,</a:t>
            </a:r>
            <a:r>
              <a:rPr lang="zh-CN" altLang="en-US" sz="1400" dirty="0">
                <a:solidFill>
                  <a:srgbClr val="FF0000"/>
                </a:solidFill>
              </a:rPr>
              <a:t>美味不罪恶。</a:t>
            </a:r>
            <a:endParaRPr lang="en-US" altLang="zh-CN" sz="14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400" dirty="0">
                <a:effectLst/>
              </a:rPr>
              <a:t>饼干棒不沾手</a:t>
            </a:r>
            <a:r>
              <a:rPr lang="en-US" altLang="zh-CN" sz="1400" dirty="0">
                <a:effectLst/>
              </a:rPr>
              <a:t>,</a:t>
            </a:r>
            <a:r>
              <a:rPr lang="zh-CN" altLang="en-US" sz="1400" dirty="0">
                <a:effectLst/>
              </a:rPr>
              <a:t>适合分享</a:t>
            </a:r>
            <a:r>
              <a:rPr lang="en-US" altLang="zh-CN" sz="1400" dirty="0">
                <a:effectLst/>
              </a:rPr>
              <a:t>,</a:t>
            </a:r>
            <a:r>
              <a:rPr lang="zh-CN" altLang="en-US" sz="1400" dirty="0">
                <a:effectLst/>
              </a:rPr>
              <a:t>在独特的三重口感中</a:t>
            </a:r>
            <a:r>
              <a:rPr lang="en-US" altLang="zh-CN" sz="1400" dirty="0">
                <a:effectLst/>
              </a:rPr>
              <a:t>,</a:t>
            </a:r>
            <a:r>
              <a:rPr lang="zh-CN" altLang="en-US" sz="1400" dirty="0">
                <a:effectLst/>
              </a:rPr>
              <a:t>边吃边聊</a:t>
            </a:r>
            <a:r>
              <a:rPr lang="en-US" altLang="zh-CN" sz="1400" dirty="0">
                <a:effectLst/>
              </a:rPr>
              <a:t>,</a:t>
            </a:r>
            <a:r>
              <a:rPr lang="zh-CN" altLang="en-US" sz="1400" dirty="0">
                <a:effectLst/>
              </a:rPr>
              <a:t>话题不断</a:t>
            </a:r>
            <a:r>
              <a:rPr lang="en-US" altLang="zh-CN" sz="1400" dirty="0">
                <a:effectLst/>
              </a:rPr>
              <a:t>,</a:t>
            </a:r>
            <a:r>
              <a:rPr lang="zh-CN" altLang="en-US" sz="1400" dirty="0">
                <a:effectLst/>
              </a:rPr>
              <a:t>找回欢快的气氛。</a:t>
            </a:r>
            <a:endParaRPr lang="zh-CN" altLang="en-US" sz="1400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7756F3ED-B3B5-33AE-4F17-A7F177FC997C}"/>
              </a:ext>
            </a:extLst>
          </p:cNvPr>
          <p:cNvSpPr txBox="1"/>
          <p:nvPr/>
        </p:nvSpPr>
        <p:spPr>
          <a:xfrm>
            <a:off x="262488" y="5832187"/>
            <a:ext cx="2243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effectLst/>
              </a:rPr>
              <a:t>产品信息</a:t>
            </a:r>
            <a:r>
              <a:rPr lang="en-US" altLang="zh-CN" sz="1600" dirty="0">
                <a:effectLst/>
              </a:rPr>
              <a:t>: </a:t>
            </a:r>
          </a:p>
          <a:p>
            <a:r>
              <a:rPr lang="en-US" altLang="zh-CN" sz="1600" dirty="0">
                <a:effectLst/>
              </a:rPr>
              <a:t>1.</a:t>
            </a:r>
            <a:r>
              <a:rPr lang="zh-CN" altLang="en-US" sz="1600" dirty="0">
                <a:effectLst/>
              </a:rPr>
              <a:t>净含量</a:t>
            </a:r>
            <a:r>
              <a:rPr lang="en-US" altLang="zh-CN" sz="1600" dirty="0">
                <a:effectLst/>
              </a:rPr>
              <a:t>:40g </a:t>
            </a:r>
          </a:p>
          <a:p>
            <a:r>
              <a:rPr lang="en-US" altLang="zh-CN" sz="1600" dirty="0">
                <a:effectLst/>
              </a:rPr>
              <a:t>2.</a:t>
            </a:r>
            <a:r>
              <a:rPr lang="zh-CN" altLang="en-US" sz="1600" dirty="0">
                <a:effectLst/>
              </a:rPr>
              <a:t>建议零售价</a:t>
            </a:r>
            <a:r>
              <a:rPr lang="en-US" altLang="zh-CN" sz="1600" dirty="0">
                <a:effectLst/>
              </a:rPr>
              <a:t>:12.0</a:t>
            </a:r>
            <a:r>
              <a:rPr lang="zh-CN" altLang="en-US" sz="1600" dirty="0">
                <a:effectLst/>
              </a:rPr>
              <a:t>元 </a:t>
            </a:r>
            <a:endParaRPr lang="zh-CN" altLang="en-US" sz="1600" dirty="0"/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B23096D2-75BA-4F2D-5C99-747608864BA0}"/>
              </a:ext>
            </a:extLst>
          </p:cNvPr>
          <p:cNvGrpSpPr/>
          <p:nvPr/>
        </p:nvGrpSpPr>
        <p:grpSpPr>
          <a:xfrm>
            <a:off x="1244537" y="3713341"/>
            <a:ext cx="3026318" cy="2395845"/>
            <a:chOff x="5925431" y="1506667"/>
            <a:chExt cx="3026318" cy="2395845"/>
          </a:xfrm>
        </p:grpSpPr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D5FF8484-DCEC-0772-76FA-8AB431EFA9F8}"/>
                </a:ext>
              </a:extLst>
            </p:cNvPr>
            <p:cNvGrpSpPr/>
            <p:nvPr/>
          </p:nvGrpSpPr>
          <p:grpSpPr>
            <a:xfrm>
              <a:off x="5925431" y="1506667"/>
              <a:ext cx="3026318" cy="2395845"/>
              <a:chOff x="5925431" y="1506667"/>
              <a:chExt cx="3026318" cy="2395845"/>
            </a:xfrm>
          </p:grpSpPr>
          <p:pic>
            <p:nvPicPr>
              <p:cNvPr id="11" name="图片 10" descr="图片包含 户外, 黑暗, 烟, 高&#10;&#10;描述已自动生成">
                <a:extLst>
                  <a:ext uri="{FF2B5EF4-FFF2-40B4-BE49-F238E27FC236}">
                    <a16:creationId xmlns:a16="http://schemas.microsoft.com/office/drawing/2014/main" id="{401637F4-BBFF-214E-EEBA-9F2691CE83D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 rot="12206780">
                <a:off x="6709925" y="1506667"/>
                <a:ext cx="967130" cy="2395845"/>
              </a:xfrm>
              <a:prstGeom prst="rect">
                <a:avLst/>
              </a:prstGeom>
            </p:spPr>
          </p:pic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A879EB6B-5C9E-D3E7-EE7F-AAB90D50D910}"/>
                  </a:ext>
                </a:extLst>
              </p:cNvPr>
              <p:cNvSpPr txBox="1"/>
              <p:nvPr/>
            </p:nvSpPr>
            <p:spPr>
              <a:xfrm>
                <a:off x="7111189" y="3332121"/>
                <a:ext cx="18405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en-US" sz="1200" dirty="0"/>
                  <a:t>可可味全麦饼干棒</a:t>
                </a: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95953371-6384-DE10-1E4D-C5C4D340BA2D}"/>
                  </a:ext>
                </a:extLst>
              </p:cNvPr>
              <p:cNvSpPr txBox="1"/>
              <p:nvPr/>
            </p:nvSpPr>
            <p:spPr>
              <a:xfrm>
                <a:off x="7491285" y="2344691"/>
                <a:ext cx="11344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en-US" sz="1200" dirty="0"/>
                  <a:t>可可豆碎和</a:t>
                </a:r>
                <a:endParaRPr lang="en-US" altLang="zh-CN" sz="1200" dirty="0"/>
              </a:p>
              <a:p>
                <a:r>
                  <a:rPr lang="zh-CN" altLang="en-US" sz="1200" dirty="0"/>
                  <a:t>藜麦颗粒涂层</a:t>
                </a:r>
              </a:p>
            </p:txBody>
          </p:sp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A6A2D092-8960-DE32-EF20-8322F12D3054}"/>
                  </a:ext>
                </a:extLst>
              </p:cNvPr>
              <p:cNvSpPr txBox="1"/>
              <p:nvPr/>
            </p:nvSpPr>
            <p:spPr>
              <a:xfrm>
                <a:off x="5925431" y="1925697"/>
                <a:ext cx="18405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en-US" sz="1200" dirty="0"/>
                  <a:t>可可含量</a:t>
                </a:r>
                <a:r>
                  <a:rPr lang="en-US" altLang="ja-JP" sz="1200" dirty="0"/>
                  <a:t>60</a:t>
                </a:r>
                <a:r>
                  <a:rPr lang="ja-JP" altLang="en-US" sz="1200" dirty="0"/>
                  <a:t>％</a:t>
                </a:r>
                <a:endParaRPr lang="zh-CN" altLang="en-US" sz="1200" dirty="0"/>
              </a:p>
            </p:txBody>
          </p:sp>
          <p:cxnSp>
            <p:nvCxnSpPr>
              <p:cNvPr id="15" name="直接连接符 14">
                <a:extLst>
                  <a:ext uri="{FF2B5EF4-FFF2-40B4-BE49-F238E27FC236}">
                    <a16:creationId xmlns:a16="http://schemas.microsoft.com/office/drawing/2014/main" id="{D28461D0-13EC-6384-6A91-D3C20887E625}"/>
                  </a:ext>
                </a:extLst>
              </p:cNvPr>
              <p:cNvCxnSpPr/>
              <p:nvPr/>
            </p:nvCxnSpPr>
            <p:spPr>
              <a:xfrm>
                <a:off x="7325833" y="2806356"/>
                <a:ext cx="136096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连接符 15">
                <a:extLst>
                  <a:ext uri="{FF2B5EF4-FFF2-40B4-BE49-F238E27FC236}">
                    <a16:creationId xmlns:a16="http://schemas.microsoft.com/office/drawing/2014/main" id="{BCDBDDC6-8BD3-29C9-953A-2718244BF86E}"/>
                  </a:ext>
                </a:extLst>
              </p:cNvPr>
              <p:cNvCxnSpPr/>
              <p:nvPr/>
            </p:nvCxnSpPr>
            <p:spPr>
              <a:xfrm>
                <a:off x="7111189" y="3609120"/>
                <a:ext cx="136096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id="{0E374420-F27E-3B43-8BE4-70B533CFC298}"/>
                </a:ext>
              </a:extLst>
            </p:cNvPr>
            <p:cNvCxnSpPr>
              <a:cxnSpLocks/>
            </p:cNvCxnSpPr>
            <p:nvPr/>
          </p:nvCxnSpPr>
          <p:spPr>
            <a:xfrm>
              <a:off x="6273209" y="2202696"/>
              <a:ext cx="88560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7C1C04DF-17D9-C681-5EC6-E1443DAA269B}"/>
              </a:ext>
            </a:extLst>
          </p:cNvPr>
          <p:cNvSpPr/>
          <p:nvPr/>
        </p:nvSpPr>
        <p:spPr>
          <a:xfrm>
            <a:off x="262488" y="960048"/>
            <a:ext cx="5833512" cy="930196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箭头: 右 20">
            <a:extLst>
              <a:ext uri="{FF2B5EF4-FFF2-40B4-BE49-F238E27FC236}">
                <a16:creationId xmlns:a16="http://schemas.microsoft.com/office/drawing/2014/main" id="{F2380DC9-C7AB-CFA1-6F76-E52ABC6BCE12}"/>
              </a:ext>
            </a:extLst>
          </p:cNvPr>
          <p:cNvSpPr/>
          <p:nvPr/>
        </p:nvSpPr>
        <p:spPr>
          <a:xfrm>
            <a:off x="6236109" y="1357460"/>
            <a:ext cx="617177" cy="207389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4587B5D1-93B9-D390-F715-1AC79F1D2C7B}"/>
              </a:ext>
            </a:extLst>
          </p:cNvPr>
          <p:cNvSpPr/>
          <p:nvPr/>
        </p:nvSpPr>
        <p:spPr>
          <a:xfrm>
            <a:off x="283155" y="1924573"/>
            <a:ext cx="5820980" cy="1815882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箭头: 右 22">
            <a:extLst>
              <a:ext uri="{FF2B5EF4-FFF2-40B4-BE49-F238E27FC236}">
                <a16:creationId xmlns:a16="http://schemas.microsoft.com/office/drawing/2014/main" id="{731AB1A9-8C06-3BA0-C629-A1FA64FE331B}"/>
              </a:ext>
            </a:extLst>
          </p:cNvPr>
          <p:cNvSpPr/>
          <p:nvPr/>
        </p:nvSpPr>
        <p:spPr>
          <a:xfrm rot="1578395">
            <a:off x="6202098" y="2815231"/>
            <a:ext cx="617177" cy="207389"/>
          </a:xfrm>
          <a:prstGeom prst="rightArrow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51A7BEB4-6282-4F24-E8F8-6A17789253B2}"/>
              </a:ext>
            </a:extLst>
          </p:cNvPr>
          <p:cNvSpPr/>
          <p:nvPr/>
        </p:nvSpPr>
        <p:spPr>
          <a:xfrm>
            <a:off x="6867405" y="2885923"/>
            <a:ext cx="4830954" cy="2127107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F3EB4E8F-BFB4-3EC2-1657-C49E1744D3B8}"/>
              </a:ext>
            </a:extLst>
          </p:cNvPr>
          <p:cNvSpPr/>
          <p:nvPr/>
        </p:nvSpPr>
        <p:spPr>
          <a:xfrm>
            <a:off x="6839901" y="937206"/>
            <a:ext cx="4830954" cy="1822923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箭头: 右 25">
            <a:extLst>
              <a:ext uri="{FF2B5EF4-FFF2-40B4-BE49-F238E27FC236}">
                <a16:creationId xmlns:a16="http://schemas.microsoft.com/office/drawing/2014/main" id="{2CB75FC1-81F2-39B2-1635-21DDCA1EE625}"/>
              </a:ext>
            </a:extLst>
          </p:cNvPr>
          <p:cNvSpPr/>
          <p:nvPr/>
        </p:nvSpPr>
        <p:spPr>
          <a:xfrm>
            <a:off x="6146487" y="5396845"/>
            <a:ext cx="617177" cy="207389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箭头: 右 26">
            <a:extLst>
              <a:ext uri="{FF2B5EF4-FFF2-40B4-BE49-F238E27FC236}">
                <a16:creationId xmlns:a16="http://schemas.microsoft.com/office/drawing/2014/main" id="{345AAE89-0520-5087-131A-D7826A0D2E27}"/>
              </a:ext>
            </a:extLst>
          </p:cNvPr>
          <p:cNvSpPr/>
          <p:nvPr/>
        </p:nvSpPr>
        <p:spPr>
          <a:xfrm>
            <a:off x="6104135" y="6528711"/>
            <a:ext cx="617177" cy="207389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F5267BD6-3C95-334B-45A3-EDAEA9087363}"/>
              </a:ext>
            </a:extLst>
          </p:cNvPr>
          <p:cNvCxnSpPr>
            <a:cxnSpLocks/>
            <a:endCxn id="27" idx="1"/>
          </p:cNvCxnSpPr>
          <p:nvPr/>
        </p:nvCxnSpPr>
        <p:spPr>
          <a:xfrm>
            <a:off x="2708709" y="6632406"/>
            <a:ext cx="3395426" cy="0"/>
          </a:xfrm>
          <a:prstGeom prst="line">
            <a:avLst/>
          </a:prstGeom>
          <a:ln w="19050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029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1" grpId="0"/>
      <p:bldP spid="82" grpId="0"/>
      <p:bldP spid="83" grpId="0"/>
      <p:bldP spid="8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DAB866-9D0B-D685-8A57-88A4B0477E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F0A7BD-B875-2D3C-C772-93BAEBA20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850" y="208439"/>
            <a:ext cx="7236000" cy="540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kumimoji="1"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产品概念提案 </a:t>
            </a:r>
            <a:r>
              <a:rPr kumimoji="1" lang="ja-JP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「</a:t>
            </a:r>
            <a:r>
              <a:rPr kumimoji="1"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OOO</a:t>
            </a:r>
            <a:r>
              <a:rPr kumimoji="1" lang="ja-JP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」</a:t>
            </a: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AAB26910-7C69-C6E0-8715-D6198D393A21}"/>
              </a:ext>
            </a:extLst>
          </p:cNvPr>
          <p:cNvSpPr/>
          <p:nvPr/>
        </p:nvSpPr>
        <p:spPr>
          <a:xfrm>
            <a:off x="7062180" y="3340898"/>
            <a:ext cx="483095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独特的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IDEA</a:t>
            </a:r>
          </a:p>
          <a:p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它是什么（类别定义），它有什么新颖性或独特性？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b="1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Benefit+RTB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Reason to Believe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Benefit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：通过该产品可以获得哪些好处？ 便利和功效等“功能性上的益处”，满足感等“情感益处”？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RTB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支撑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Benefit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的可靠依据是什么？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ja-JP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8D0B5B01-3278-B8E5-938C-71A0FB9FCA72}"/>
              </a:ext>
            </a:extLst>
          </p:cNvPr>
          <p:cNvSpPr/>
          <p:nvPr/>
        </p:nvSpPr>
        <p:spPr>
          <a:xfrm>
            <a:off x="7150515" y="6293852"/>
            <a:ext cx="36475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其他因素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（价格、规格等）</a:t>
            </a:r>
            <a:endParaRPr lang="ja-JP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D08C679B-C405-E4B6-E664-235B35E13A4E}"/>
              </a:ext>
            </a:extLst>
          </p:cNvPr>
          <p:cNvSpPr/>
          <p:nvPr/>
        </p:nvSpPr>
        <p:spPr>
          <a:xfrm>
            <a:off x="7077891" y="3036902"/>
            <a:ext cx="23042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ja-JP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商品名</a:t>
            </a: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1C013B46-A8B4-D6DD-E490-5F8757131EA8}"/>
              </a:ext>
            </a:extLst>
          </p:cNvPr>
          <p:cNvSpPr/>
          <p:nvPr/>
        </p:nvSpPr>
        <p:spPr>
          <a:xfrm>
            <a:off x="7150515" y="5367489"/>
            <a:ext cx="28083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zh-CN" altLang="en-US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设计描述</a:t>
            </a:r>
            <a:endParaRPr lang="ja-JP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0A41CEBB-6A12-49C4-9323-0EA307EADB4B}"/>
              </a:ext>
            </a:extLst>
          </p:cNvPr>
          <p:cNvSpPr/>
          <p:nvPr/>
        </p:nvSpPr>
        <p:spPr>
          <a:xfrm>
            <a:off x="6993395" y="937207"/>
            <a:ext cx="42428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altLang="ja-JP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ACB</a:t>
            </a: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Accepted Consumer Belief</a:t>
            </a: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1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400" u="sng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一句话，让你不由自主地点头。</a:t>
            </a:r>
            <a:endParaRPr lang="en-US" altLang="zh-CN" sz="1400" u="sng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依据信息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事实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–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提出与目标的价值观和生活方式相关的问题，使他们想要通过产品来解决这些问题。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情感诉求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–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基于目标消人群的价值观和洞察力，对理想生活和状态的同理心，以及对产品渴望的情感提醒。</a:t>
            </a:r>
            <a:endParaRPr lang="ja-JP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E3C060C-8ADA-4B12-9C84-61A2E89EB659}"/>
              </a:ext>
            </a:extLst>
          </p:cNvPr>
          <p:cNvSpPr txBox="1"/>
          <p:nvPr/>
        </p:nvSpPr>
        <p:spPr>
          <a:xfrm>
            <a:off x="262488" y="5832187"/>
            <a:ext cx="2243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effectLst/>
              </a:rPr>
              <a:t>产品信息</a:t>
            </a:r>
            <a:r>
              <a:rPr lang="en-US" altLang="zh-CN" sz="1600" dirty="0">
                <a:effectLst/>
              </a:rPr>
              <a:t>: </a:t>
            </a:r>
          </a:p>
          <a:p>
            <a:r>
              <a:rPr lang="en-US" altLang="zh-CN" sz="1600" dirty="0">
                <a:effectLst/>
              </a:rPr>
              <a:t>1.</a:t>
            </a:r>
            <a:r>
              <a:rPr lang="zh-CN" altLang="en-US" sz="1600" dirty="0">
                <a:effectLst/>
              </a:rPr>
              <a:t>净含量</a:t>
            </a:r>
            <a:r>
              <a:rPr lang="en-US" altLang="zh-CN" sz="1600" dirty="0">
                <a:effectLst/>
              </a:rPr>
              <a:t>:</a:t>
            </a:r>
            <a:r>
              <a:rPr lang="en-US" altLang="zh-CN" sz="1600" dirty="0" err="1">
                <a:effectLst/>
              </a:rPr>
              <a:t>XXg</a:t>
            </a:r>
            <a:r>
              <a:rPr lang="en-US" altLang="zh-CN" sz="1600" dirty="0">
                <a:effectLst/>
              </a:rPr>
              <a:t> </a:t>
            </a:r>
          </a:p>
          <a:p>
            <a:r>
              <a:rPr lang="en-US" altLang="zh-CN" sz="1600" dirty="0">
                <a:effectLst/>
              </a:rPr>
              <a:t>2.</a:t>
            </a:r>
            <a:r>
              <a:rPr lang="zh-CN" altLang="en-US" sz="1600" dirty="0">
                <a:effectLst/>
              </a:rPr>
              <a:t>建议零售价</a:t>
            </a:r>
            <a:r>
              <a:rPr lang="en-US" altLang="zh-CN" sz="1600" dirty="0">
                <a:effectLst/>
              </a:rPr>
              <a:t>:XX</a:t>
            </a:r>
            <a:r>
              <a:rPr lang="zh-CN" altLang="en-US" sz="1600" dirty="0">
                <a:effectLst/>
              </a:rPr>
              <a:t>元 </a:t>
            </a:r>
            <a:endParaRPr lang="zh-CN" altLang="en-US" sz="1600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BAEBCAD3-E383-9B47-688A-47242BD6427F}"/>
              </a:ext>
            </a:extLst>
          </p:cNvPr>
          <p:cNvSpPr/>
          <p:nvPr/>
        </p:nvSpPr>
        <p:spPr>
          <a:xfrm>
            <a:off x="262488" y="960048"/>
            <a:ext cx="5833512" cy="930196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箭头: 右 20">
            <a:extLst>
              <a:ext uri="{FF2B5EF4-FFF2-40B4-BE49-F238E27FC236}">
                <a16:creationId xmlns:a16="http://schemas.microsoft.com/office/drawing/2014/main" id="{0F62AD6C-27EB-4F8C-177C-E18C1C45D4A9}"/>
              </a:ext>
            </a:extLst>
          </p:cNvPr>
          <p:cNvSpPr/>
          <p:nvPr/>
        </p:nvSpPr>
        <p:spPr>
          <a:xfrm>
            <a:off x="6236109" y="1357460"/>
            <a:ext cx="617177" cy="207389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EB718DD7-D708-7F63-1978-B59DB63E6DAB}"/>
              </a:ext>
            </a:extLst>
          </p:cNvPr>
          <p:cNvSpPr/>
          <p:nvPr/>
        </p:nvSpPr>
        <p:spPr>
          <a:xfrm>
            <a:off x="283155" y="1924573"/>
            <a:ext cx="5820980" cy="1815882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箭头: 右 22">
            <a:extLst>
              <a:ext uri="{FF2B5EF4-FFF2-40B4-BE49-F238E27FC236}">
                <a16:creationId xmlns:a16="http://schemas.microsoft.com/office/drawing/2014/main" id="{DA857234-FD99-BCAE-5EBA-173A686E6C2F}"/>
              </a:ext>
            </a:extLst>
          </p:cNvPr>
          <p:cNvSpPr/>
          <p:nvPr/>
        </p:nvSpPr>
        <p:spPr>
          <a:xfrm rot="1578395">
            <a:off x="6182321" y="3232574"/>
            <a:ext cx="617177" cy="207389"/>
          </a:xfrm>
          <a:prstGeom prst="rightArrow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C21C6DEE-9C98-71D9-D411-6F1D0BEB6CF0}"/>
              </a:ext>
            </a:extLst>
          </p:cNvPr>
          <p:cNvSpPr/>
          <p:nvPr/>
        </p:nvSpPr>
        <p:spPr>
          <a:xfrm>
            <a:off x="6867405" y="2885923"/>
            <a:ext cx="4830954" cy="2127107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0C0D48B0-8548-D617-6D0A-5565DA6E4CF1}"/>
              </a:ext>
            </a:extLst>
          </p:cNvPr>
          <p:cNvSpPr/>
          <p:nvPr/>
        </p:nvSpPr>
        <p:spPr>
          <a:xfrm>
            <a:off x="6839901" y="937206"/>
            <a:ext cx="4830954" cy="1822923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箭头: 右 25">
            <a:extLst>
              <a:ext uri="{FF2B5EF4-FFF2-40B4-BE49-F238E27FC236}">
                <a16:creationId xmlns:a16="http://schemas.microsoft.com/office/drawing/2014/main" id="{132DA2A7-A3F5-7B0F-29A8-597859FD8E4F}"/>
              </a:ext>
            </a:extLst>
          </p:cNvPr>
          <p:cNvSpPr/>
          <p:nvPr/>
        </p:nvSpPr>
        <p:spPr>
          <a:xfrm>
            <a:off x="6146487" y="5396845"/>
            <a:ext cx="617177" cy="207389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箭头: 右 26">
            <a:extLst>
              <a:ext uri="{FF2B5EF4-FFF2-40B4-BE49-F238E27FC236}">
                <a16:creationId xmlns:a16="http://schemas.microsoft.com/office/drawing/2014/main" id="{64F67410-93D5-9430-021D-37B437A3A65B}"/>
              </a:ext>
            </a:extLst>
          </p:cNvPr>
          <p:cNvSpPr/>
          <p:nvPr/>
        </p:nvSpPr>
        <p:spPr>
          <a:xfrm>
            <a:off x="6104135" y="6358382"/>
            <a:ext cx="617177" cy="207389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8FD81FDA-D916-52F3-4F45-3B893CDADCF1}"/>
              </a:ext>
            </a:extLst>
          </p:cNvPr>
          <p:cNvCxnSpPr>
            <a:cxnSpLocks/>
            <a:endCxn id="27" idx="1"/>
          </p:cNvCxnSpPr>
          <p:nvPr/>
        </p:nvCxnSpPr>
        <p:spPr>
          <a:xfrm>
            <a:off x="2708709" y="6462077"/>
            <a:ext cx="3395426" cy="0"/>
          </a:xfrm>
          <a:prstGeom prst="line">
            <a:avLst/>
          </a:prstGeom>
          <a:ln w="19050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" name="矩形 6">
            <a:extLst>
              <a:ext uri="{FF2B5EF4-FFF2-40B4-BE49-F238E27FC236}">
                <a16:creationId xmlns:a16="http://schemas.microsoft.com/office/drawing/2014/main" id="{0C36AC78-D8F0-779C-C5AE-C9384F8D6C93}"/>
              </a:ext>
            </a:extLst>
          </p:cNvPr>
          <p:cNvSpPr/>
          <p:nvPr/>
        </p:nvSpPr>
        <p:spPr>
          <a:xfrm>
            <a:off x="4094463" y="3868674"/>
            <a:ext cx="1356638" cy="21775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包装设计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224EDB05-C2D5-2B5B-5850-BBBD0312B06B}"/>
              </a:ext>
            </a:extLst>
          </p:cNvPr>
          <p:cNvSpPr/>
          <p:nvPr/>
        </p:nvSpPr>
        <p:spPr>
          <a:xfrm>
            <a:off x="2053360" y="4089153"/>
            <a:ext cx="1693410" cy="15150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产品外形设计描述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162F896D-7AC7-DD68-73D0-3C1028914553}"/>
              </a:ext>
            </a:extLst>
          </p:cNvPr>
          <p:cNvSpPr/>
          <p:nvPr/>
        </p:nvSpPr>
        <p:spPr>
          <a:xfrm>
            <a:off x="134472" y="5832186"/>
            <a:ext cx="2180788" cy="903913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982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1" grpId="0"/>
      <p:bldP spid="82" grpId="0"/>
      <p:bldP spid="83" grpId="0"/>
      <p:bldP spid="84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529</Words>
  <Application>Microsoft Office PowerPoint</Application>
  <PresentationFormat>宽屏</PresentationFormat>
  <Paragraphs>45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等线</vt:lpstr>
      <vt:lpstr>等线 Light</vt:lpstr>
      <vt:lpstr>微软雅黑</vt:lpstr>
      <vt:lpstr>Arial</vt:lpstr>
      <vt:lpstr>Wingdings</vt:lpstr>
      <vt:lpstr>Office 主题​​</vt:lpstr>
      <vt:lpstr>产品概念提案 案例「三重可可口感，分享惊喜，气氛满格」</vt:lpstr>
      <vt:lpstr>产品概念提案 「OOO」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Yimei Song (宋 一美)</dc:creator>
  <cp:lastModifiedBy>Yimei Song (宋 一美)</cp:lastModifiedBy>
  <cp:revision>11</cp:revision>
  <dcterms:created xsi:type="dcterms:W3CDTF">2024-12-19T13:12:17Z</dcterms:created>
  <dcterms:modified xsi:type="dcterms:W3CDTF">2025-02-05T05:28:09Z</dcterms:modified>
</cp:coreProperties>
</file>